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5" r:id="rId13"/>
    <p:sldId id="273" r:id="rId14"/>
    <p:sldId id="274" r:id="rId15"/>
    <p:sldId id="276" r:id="rId16"/>
    <p:sldId id="272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335" y="3047"/>
            <a:ext cx="3586479" cy="3515995"/>
          </a:xfrm>
          <a:custGeom>
            <a:avLst/>
            <a:gdLst/>
            <a:ahLst/>
            <a:cxnLst/>
            <a:rect l="l" t="t" r="r" b="b"/>
            <a:pathLst>
              <a:path w="3586479" h="3515995">
                <a:moveTo>
                  <a:pt x="3585971" y="0"/>
                </a:moveTo>
                <a:lnTo>
                  <a:pt x="0" y="0"/>
                </a:lnTo>
                <a:lnTo>
                  <a:pt x="0" y="3515867"/>
                </a:lnTo>
                <a:lnTo>
                  <a:pt x="3585971" y="3515867"/>
                </a:lnTo>
                <a:lnTo>
                  <a:pt x="35859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8652" y="1050493"/>
            <a:ext cx="43624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652" y="1485391"/>
            <a:ext cx="4928235" cy="470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42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hdphoto" Target="../media/hdphoto1.wdp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5567" y="1523"/>
            <a:ext cx="3584575" cy="3515995"/>
          </a:xfrm>
          <a:custGeom>
            <a:avLst/>
            <a:gdLst/>
            <a:ahLst/>
            <a:cxnLst/>
            <a:rect l="l" t="t" r="r" b="b"/>
            <a:pathLst>
              <a:path w="3584575" h="3515995">
                <a:moveTo>
                  <a:pt x="3584447" y="0"/>
                </a:moveTo>
                <a:lnTo>
                  <a:pt x="0" y="0"/>
                </a:lnTo>
                <a:lnTo>
                  <a:pt x="0" y="3515867"/>
                </a:lnTo>
                <a:lnTo>
                  <a:pt x="3584447" y="3515867"/>
                </a:lnTo>
                <a:lnTo>
                  <a:pt x="358444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6896" y="841628"/>
            <a:ext cx="3160395" cy="1551940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3335" marR="5080" indent="-1270">
              <a:lnSpc>
                <a:spcPct val="66900"/>
              </a:lnSpc>
              <a:spcBef>
                <a:spcPts val="2480"/>
              </a:spcBef>
            </a:pPr>
            <a:r>
              <a:rPr sz="6000" spc="-10" dirty="0">
                <a:solidFill>
                  <a:srgbClr val="FF0000"/>
                </a:solidFill>
              </a:rPr>
              <a:t>Зачем </a:t>
            </a:r>
            <a:r>
              <a:rPr sz="6000" spc="-5" dirty="0">
                <a:solidFill>
                  <a:srgbClr val="FF0000"/>
                </a:solidFill>
              </a:rPr>
              <a:t> п</a:t>
            </a:r>
            <a:r>
              <a:rPr sz="6000" spc="-150" dirty="0">
                <a:solidFill>
                  <a:srgbClr val="FF0000"/>
                </a:solidFill>
              </a:rPr>
              <a:t>о</a:t>
            </a:r>
            <a:r>
              <a:rPr sz="6000" spc="-5" dirty="0">
                <a:solidFill>
                  <a:srgbClr val="FF0000"/>
                </a:solidFill>
              </a:rPr>
              <a:t>дпис</a:t>
            </a:r>
            <a:r>
              <a:rPr sz="6000" spc="-85" dirty="0">
                <a:solidFill>
                  <a:srgbClr val="FF0000"/>
                </a:solidFill>
              </a:rPr>
              <a:t>к</a:t>
            </a:r>
            <a:r>
              <a:rPr sz="6000" dirty="0">
                <a:solidFill>
                  <a:srgbClr val="FF0000"/>
                </a:solidFill>
              </a:rPr>
              <a:t>а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5159502" y="2469896"/>
            <a:ext cx="30228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33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газеты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журналы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нужны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детям</a:t>
            </a:r>
            <a:r>
              <a:rPr sz="1800" spc="-10" dirty="0" smtClean="0">
                <a:latin typeface="Calibri"/>
                <a:cs typeface="Calibri"/>
              </a:rPr>
              <a:t>,</a:t>
            </a:r>
            <a:r>
              <a:rPr lang="ru-RU" sz="1800" spc="-10" dirty="0" smtClean="0">
                <a:latin typeface="Calibri"/>
                <a:cs typeface="Calibri"/>
              </a:rPr>
              <a:t> </a:t>
            </a:r>
            <a:r>
              <a:rPr sz="1800" spc="-15" dirty="0" err="1" smtClean="0">
                <a:latin typeface="Calibri"/>
                <a:cs typeface="Calibri"/>
              </a:rPr>
              <a:t>родителям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" y="1712976"/>
            <a:ext cx="11747500" cy="5145405"/>
            <a:chOff x="304800" y="1712976"/>
            <a:chExt cx="11747500" cy="51454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035" y="3401185"/>
              <a:ext cx="2980719" cy="33051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8688" y="4021834"/>
              <a:ext cx="2743200" cy="28361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1911" y="3753610"/>
              <a:ext cx="3086099" cy="31043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59" y="5366002"/>
              <a:ext cx="1495044" cy="14569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040" y="3003804"/>
              <a:ext cx="2830068" cy="3017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1712976"/>
              <a:ext cx="1943100" cy="1714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1928" y="5873496"/>
              <a:ext cx="1959864" cy="31699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2940" y="697991"/>
            <a:ext cx="1685544" cy="2286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08207" y="474656"/>
            <a:ext cx="728917" cy="10508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4" y="2386765"/>
            <a:ext cx="5669280" cy="4180204"/>
            <a:chOff x="214884" y="2386765"/>
            <a:chExt cx="5669280" cy="41802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2386765"/>
              <a:ext cx="5669279" cy="41801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8368" y="2528379"/>
              <a:ext cx="71755" cy="3881120"/>
            </a:xfrm>
            <a:custGeom>
              <a:avLst/>
              <a:gdLst/>
              <a:ahLst/>
              <a:cxnLst/>
              <a:rect l="l" t="t" r="r" b="b"/>
              <a:pathLst>
                <a:path w="71754" h="3881120">
                  <a:moveTo>
                    <a:pt x="0" y="0"/>
                  </a:moveTo>
                  <a:lnTo>
                    <a:pt x="71158" y="0"/>
                  </a:lnTo>
                </a:path>
                <a:path w="71754" h="3881120">
                  <a:moveTo>
                    <a:pt x="35579" y="24447"/>
                  </a:moveTo>
                  <a:lnTo>
                    <a:pt x="35579" y="3880802"/>
                  </a:lnTo>
                </a:path>
              </a:pathLst>
            </a:custGeom>
            <a:ln w="488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06490" y="2505913"/>
            <a:ext cx="5202555" cy="3691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85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Лучше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запоминается</a:t>
            </a:r>
            <a:endParaRPr sz="2800">
              <a:latin typeface="Calibri"/>
              <a:cs typeface="Calibri"/>
            </a:endParaRPr>
          </a:p>
          <a:p>
            <a:pPr marL="12700" marR="441325">
              <a:lnSpc>
                <a:spcPts val="1939"/>
              </a:lnSpc>
              <a:spcBef>
                <a:spcPts val="175"/>
              </a:spcBef>
            </a:pPr>
            <a:r>
              <a:rPr sz="1800" spc="-5" dirty="0">
                <a:latin typeface="Calibri"/>
                <a:cs typeface="Calibri"/>
              </a:rPr>
              <a:t>материал,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прочитанный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бумаге,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история,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рассказанная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килобайтами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пикселями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Практические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советы</a:t>
            </a:r>
            <a:endParaRPr sz="2800">
              <a:latin typeface="Calibri"/>
              <a:cs typeface="Calibri"/>
            </a:endParaRPr>
          </a:p>
          <a:p>
            <a:pPr marL="13970" marR="36195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изданиях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подростков: </a:t>
            </a:r>
            <a:r>
              <a:rPr sz="1800" spc="-5" dirty="0">
                <a:latin typeface="Calibri"/>
                <a:cs typeface="Calibri"/>
              </a:rPr>
              <a:t>общение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ровесниками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правила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этикета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L="13335">
              <a:lnSpc>
                <a:spcPts val="3285"/>
              </a:lnSpc>
            </a:pPr>
            <a:r>
              <a:rPr sz="2800" b="1" spc="-5" dirty="0">
                <a:latin typeface="Calibri"/>
                <a:cs typeface="Calibri"/>
              </a:rPr>
              <a:t>«Чувство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языка»</a:t>
            </a:r>
            <a:endParaRPr sz="2800">
              <a:latin typeface="Calibri"/>
              <a:cs typeface="Calibri"/>
            </a:endParaRPr>
          </a:p>
          <a:p>
            <a:pPr marL="13335" marR="5080">
              <a:lnSpc>
                <a:spcPts val="1939"/>
              </a:lnSpc>
              <a:spcBef>
                <a:spcPts val="175"/>
              </a:spcBef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изучении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английского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всегда</a:t>
            </a:r>
            <a:r>
              <a:rPr sz="1800" spc="-10" dirty="0">
                <a:latin typeface="Calibri"/>
                <a:cs typeface="Calibri"/>
              </a:rPr>
              <a:t> рекомендуют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читать.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даёт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понимание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того,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работает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грамматика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практике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339" y="866978"/>
            <a:ext cx="6433820" cy="15233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345"/>
              </a:spcBef>
            </a:pPr>
            <a:r>
              <a:rPr sz="4000" spc="-5" dirty="0">
                <a:solidFill>
                  <a:srgbClr val="212121"/>
                </a:solidFill>
                <a:latin typeface="Arial"/>
                <a:cs typeface="Arial"/>
              </a:rPr>
              <a:t>Для</a:t>
            </a:r>
            <a:r>
              <a:rPr sz="4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212121"/>
                </a:solidFill>
                <a:latin typeface="Arial"/>
                <a:cs typeface="Arial"/>
              </a:rPr>
              <a:t>чего </a:t>
            </a:r>
            <a:r>
              <a:rPr sz="4000" spc="5" dirty="0">
                <a:solidFill>
                  <a:srgbClr val="212121"/>
                </a:solidFill>
                <a:latin typeface="Arial"/>
                <a:cs typeface="Arial"/>
              </a:rPr>
              <a:t>нужна</a:t>
            </a:r>
            <a:r>
              <a:rPr sz="4000" spc="-15" dirty="0">
                <a:solidFill>
                  <a:srgbClr val="212121"/>
                </a:solidFill>
                <a:latin typeface="Arial"/>
                <a:cs typeface="Arial"/>
              </a:rPr>
              <a:t> подписка </a:t>
            </a:r>
            <a:r>
              <a:rPr sz="4000" spc="-10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212121"/>
                </a:solidFill>
                <a:latin typeface="Arial"/>
                <a:cs typeface="Arial"/>
              </a:rPr>
              <a:t>старшим</a:t>
            </a:r>
            <a:r>
              <a:rPr sz="40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212121"/>
                </a:solidFill>
                <a:latin typeface="Arial"/>
                <a:cs typeface="Arial"/>
              </a:rPr>
              <a:t>школьникам?</a:t>
            </a:r>
            <a:endParaRPr sz="400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  <a:spcBef>
                <a:spcPts val="5"/>
              </a:spcBef>
            </a:pPr>
            <a:r>
              <a:rPr sz="1800" b="0" spc="-5" dirty="0">
                <a:latin typeface="Calibri"/>
                <a:cs typeface="Calibri"/>
              </a:rPr>
              <a:t>Не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ОГЕ </a:t>
            </a:r>
            <a:r>
              <a:rPr sz="1800" b="0" spc="-10" dirty="0">
                <a:latin typeface="Calibri"/>
                <a:cs typeface="Calibri"/>
              </a:rPr>
              <a:t>единым: </a:t>
            </a:r>
            <a:r>
              <a:rPr sz="1800" b="0" spc="-5" dirty="0">
                <a:latin typeface="Calibri"/>
                <a:cs typeface="Calibri"/>
              </a:rPr>
              <a:t>читай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печатную</a:t>
            </a:r>
            <a:r>
              <a:rPr sz="1800" b="0" spc="-5" dirty="0">
                <a:latin typeface="Calibri"/>
                <a:cs typeface="Calibri"/>
              </a:rPr>
              <a:t> прессу!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9856" y="320732"/>
            <a:ext cx="728917" cy="105086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99516" y="995172"/>
            <a:ext cx="8255" cy="1529080"/>
          </a:xfrm>
          <a:custGeom>
            <a:avLst/>
            <a:gdLst/>
            <a:ahLst/>
            <a:cxnLst/>
            <a:rect l="l" t="t" r="r" b="b"/>
            <a:pathLst>
              <a:path w="8254" h="1529080">
                <a:moveTo>
                  <a:pt x="0" y="0"/>
                </a:moveTo>
                <a:lnTo>
                  <a:pt x="8001" y="1528699"/>
                </a:lnTo>
              </a:path>
            </a:pathLst>
          </a:custGeom>
          <a:ln w="57912">
            <a:solidFill>
              <a:srgbClr val="04C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746" y="969721"/>
            <a:ext cx="2618740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Подписка</a:t>
            </a:r>
            <a:r>
              <a:rPr sz="4000" spc="-40" dirty="0"/>
              <a:t> </a:t>
            </a:r>
            <a:r>
              <a:rPr sz="4000" spc="-5" dirty="0"/>
              <a:t>–</a:t>
            </a:r>
            <a:endParaRPr sz="4000"/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/>
              <a:t>универсальный и </a:t>
            </a:r>
            <a:r>
              <a:rPr sz="2400" spc="5" dirty="0"/>
              <a:t> </a:t>
            </a:r>
            <a:r>
              <a:rPr sz="2400" spc="-10" dirty="0"/>
              <a:t>полезный </a:t>
            </a:r>
            <a:r>
              <a:rPr sz="2400" spc="-15" dirty="0"/>
              <a:t>подарок, </a:t>
            </a:r>
            <a:r>
              <a:rPr sz="2400" spc="-530" dirty="0"/>
              <a:t> </a:t>
            </a:r>
            <a:r>
              <a:rPr sz="2400" spc="-5" dirty="0"/>
              <a:t>для </a:t>
            </a:r>
            <a:r>
              <a:rPr sz="2400" spc="-15" dirty="0"/>
              <a:t>которого </a:t>
            </a:r>
            <a:r>
              <a:rPr sz="2400" spc="-5" dirty="0"/>
              <a:t>не </a:t>
            </a:r>
            <a:r>
              <a:rPr sz="2400" dirty="0"/>
              <a:t> </a:t>
            </a:r>
            <a:r>
              <a:rPr sz="2400" spc="-15" dirty="0"/>
              <a:t>нужен</a:t>
            </a:r>
            <a:r>
              <a:rPr sz="2400" spc="-10" dirty="0"/>
              <a:t> </a:t>
            </a:r>
            <a:r>
              <a:rPr sz="2400" spc="-15" dirty="0"/>
              <a:t>повод!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2304" y="5797296"/>
            <a:ext cx="1961388" cy="3154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107" y="474656"/>
            <a:ext cx="12090400" cy="6383655"/>
            <a:chOff x="102107" y="474656"/>
            <a:chExt cx="12090400" cy="63836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" y="3427474"/>
              <a:ext cx="4535424" cy="3430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7704" y="3695700"/>
              <a:ext cx="1828800" cy="1171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9855" y="4123942"/>
              <a:ext cx="2790444" cy="26212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2368" y="3625595"/>
              <a:ext cx="1542287" cy="14950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4543" y="3880103"/>
              <a:ext cx="3328415" cy="29778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5560" y="2450591"/>
              <a:ext cx="3520440" cy="3689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8636" y="2180844"/>
              <a:ext cx="3293364" cy="34198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38288" y="5452871"/>
              <a:ext cx="1495044" cy="11811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939" y="697992"/>
              <a:ext cx="1685544" cy="228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08207" y="474656"/>
              <a:ext cx="728917" cy="10508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10995551" cy="1061059"/>
          </a:xfrm>
          <a:custGeom>
            <a:avLst/>
            <a:gdLst/>
            <a:ahLst/>
            <a:cxnLst/>
            <a:rect l="l" t="t" r="r" b="b"/>
            <a:pathLst>
              <a:path w="5939155" h="4954905">
                <a:moveTo>
                  <a:pt x="0" y="4954524"/>
                </a:moveTo>
                <a:lnTo>
                  <a:pt x="5939148" y="4954524"/>
                </a:lnTo>
                <a:lnTo>
                  <a:pt x="5939148" y="0"/>
                </a:lnTo>
                <a:lnTo>
                  <a:pt x="0" y="0"/>
                </a:lnTo>
                <a:lnTo>
                  <a:pt x="0" y="4954524"/>
                </a:lnTo>
                <a:close/>
              </a:path>
            </a:pathLst>
          </a:custGeom>
          <a:solidFill>
            <a:srgbClr val="46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422" y="234032"/>
            <a:ext cx="1029857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lang="ru-RU" sz="2400" spc="-15" dirty="0" smtClean="0">
                <a:solidFill>
                  <a:srgbClr val="FFFFFF"/>
                </a:solidFill>
              </a:rPr>
              <a:t>Популярные </a:t>
            </a:r>
            <a:r>
              <a:rPr sz="2400" spc="-10" dirty="0" smtClean="0">
                <a:solidFill>
                  <a:srgbClr val="FFFFFF"/>
                </a:solidFill>
              </a:rPr>
              <a:t>печатные</a:t>
            </a:r>
            <a:r>
              <a:rPr sz="2400" spc="5" dirty="0" smtClean="0">
                <a:solidFill>
                  <a:srgbClr val="FFFFFF"/>
                </a:solidFill>
              </a:rPr>
              <a:t> </a:t>
            </a:r>
            <a:r>
              <a:rPr sz="2400" spc="-10" dirty="0" smtClean="0">
                <a:solidFill>
                  <a:srgbClr val="FFFFFF"/>
                </a:solidFill>
              </a:rPr>
              <a:t>издания</a:t>
            </a:r>
            <a:r>
              <a:rPr lang="ru-RU" sz="2400" spc="-10" dirty="0" smtClean="0">
                <a:solidFill>
                  <a:srgbClr val="FFFFFF"/>
                </a:solidFill>
              </a:rPr>
              <a:t> для дошкольников. </a:t>
            </a:r>
            <a:br>
              <a:rPr lang="ru-RU" sz="2400" spc="-10" dirty="0" smtClean="0">
                <a:solidFill>
                  <a:srgbClr val="FFFFFF"/>
                </a:solidFill>
              </a:rPr>
            </a:br>
            <a:r>
              <a:rPr lang="ru-RU" sz="3200" spc="-10" dirty="0" smtClean="0">
                <a:solidFill>
                  <a:srgbClr val="FFFFFF"/>
                </a:solidFill>
              </a:rPr>
              <a:t>ТОР-10 изданий</a:t>
            </a:r>
            <a:endParaRPr sz="3200" spc="-10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 rot="150904" flipH="1">
            <a:off x="11112629" y="76599"/>
            <a:ext cx="62076" cy="1218026"/>
          </a:xfrm>
          <a:custGeom>
            <a:avLst/>
            <a:gdLst/>
            <a:ahLst/>
            <a:cxnLst/>
            <a:rect l="l" t="t" r="r" b="b"/>
            <a:pathLst>
              <a:path w="14604" h="5798820">
                <a:moveTo>
                  <a:pt x="14484" y="0"/>
                </a:moveTo>
                <a:lnTo>
                  <a:pt x="0" y="5798817"/>
                </a:lnTo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447800"/>
            <a:ext cx="2133600" cy="29094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14462"/>
            <a:ext cx="2057400" cy="2805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450771"/>
            <a:ext cx="1968744" cy="2654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030206"/>
            <a:ext cx="1978269" cy="2684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2843" b="3329"/>
          <a:stretch/>
        </p:blipFill>
        <p:spPr>
          <a:xfrm>
            <a:off x="1146225" y="2110493"/>
            <a:ext cx="1974750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t="2675"/>
          <a:stretch/>
        </p:blipFill>
        <p:spPr>
          <a:xfrm>
            <a:off x="1927125" y="2895600"/>
            <a:ext cx="2035275" cy="2773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t="7895"/>
          <a:stretch/>
        </p:blipFill>
        <p:spPr>
          <a:xfrm>
            <a:off x="2362200" y="3429000"/>
            <a:ext cx="2895600" cy="266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t="2130" b="3055"/>
          <a:stretch/>
        </p:blipFill>
        <p:spPr>
          <a:xfrm>
            <a:off x="3733800" y="4267200"/>
            <a:ext cx="2013422" cy="2590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1600" y="3648211"/>
            <a:ext cx="2054530" cy="28287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8456" y="4220007"/>
            <a:ext cx="2100629" cy="26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10995551" cy="1061059"/>
          </a:xfrm>
          <a:custGeom>
            <a:avLst/>
            <a:gdLst/>
            <a:ahLst/>
            <a:cxnLst/>
            <a:rect l="l" t="t" r="r" b="b"/>
            <a:pathLst>
              <a:path w="5939155" h="4954905">
                <a:moveTo>
                  <a:pt x="0" y="4954524"/>
                </a:moveTo>
                <a:lnTo>
                  <a:pt x="5939148" y="4954524"/>
                </a:lnTo>
                <a:lnTo>
                  <a:pt x="5939148" y="0"/>
                </a:lnTo>
                <a:lnTo>
                  <a:pt x="0" y="0"/>
                </a:lnTo>
                <a:lnTo>
                  <a:pt x="0" y="4954524"/>
                </a:lnTo>
                <a:close/>
              </a:path>
            </a:pathLst>
          </a:custGeom>
          <a:solidFill>
            <a:srgbClr val="46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422" y="234032"/>
            <a:ext cx="1029857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lang="ru-RU" sz="2400" spc="-15" dirty="0" smtClean="0">
                <a:solidFill>
                  <a:srgbClr val="FFFFFF"/>
                </a:solidFill>
              </a:rPr>
              <a:t>Популярные </a:t>
            </a:r>
            <a:r>
              <a:rPr sz="2400" spc="-10" dirty="0" smtClean="0">
                <a:solidFill>
                  <a:srgbClr val="FFFFFF"/>
                </a:solidFill>
              </a:rPr>
              <a:t>печатные</a:t>
            </a:r>
            <a:r>
              <a:rPr sz="2400" spc="5" dirty="0" smtClean="0">
                <a:solidFill>
                  <a:srgbClr val="FFFFFF"/>
                </a:solidFill>
              </a:rPr>
              <a:t> </a:t>
            </a:r>
            <a:r>
              <a:rPr sz="2400" spc="-10" dirty="0" smtClean="0">
                <a:solidFill>
                  <a:srgbClr val="FFFFFF"/>
                </a:solidFill>
              </a:rPr>
              <a:t>издания</a:t>
            </a:r>
            <a:r>
              <a:rPr lang="ru-RU" sz="2400" spc="-10" dirty="0" smtClean="0">
                <a:solidFill>
                  <a:srgbClr val="FFFFFF"/>
                </a:solidFill>
              </a:rPr>
              <a:t> для детей младшего школьного возраста. </a:t>
            </a:r>
            <a:r>
              <a:rPr lang="ru-RU" sz="3200" spc="-10" dirty="0" smtClean="0">
                <a:solidFill>
                  <a:srgbClr val="FFFFFF"/>
                </a:solidFill>
              </a:rPr>
              <a:t>ТОР-10 изданий</a:t>
            </a:r>
            <a:endParaRPr sz="3200" spc="-10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 rot="150904" flipH="1">
            <a:off x="11112629" y="76599"/>
            <a:ext cx="62076" cy="1218026"/>
          </a:xfrm>
          <a:custGeom>
            <a:avLst/>
            <a:gdLst/>
            <a:ahLst/>
            <a:cxnLst/>
            <a:rect l="l" t="t" r="r" b="b"/>
            <a:pathLst>
              <a:path w="14604" h="5798820">
                <a:moveTo>
                  <a:pt x="14484" y="0"/>
                </a:moveTo>
                <a:lnTo>
                  <a:pt x="0" y="5798817"/>
                </a:lnTo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47800"/>
            <a:ext cx="2057400" cy="28117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14462"/>
            <a:ext cx="2057400" cy="28055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57400"/>
            <a:ext cx="2098651" cy="2684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743200"/>
            <a:ext cx="2053325" cy="28233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571833"/>
            <a:ext cx="2074576" cy="28289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97" b="6308"/>
          <a:stretch/>
        </p:blipFill>
        <p:spPr>
          <a:xfrm>
            <a:off x="3886200" y="4114800"/>
            <a:ext cx="2091575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591" y="2133680"/>
            <a:ext cx="2089209" cy="29717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2922649"/>
            <a:ext cx="2057400" cy="2828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3445" y="3496856"/>
            <a:ext cx="2107955" cy="28277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4537" y="4151374"/>
            <a:ext cx="2001263" cy="27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1943543" cy="260384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2400" y="152400"/>
            <a:ext cx="10995551" cy="1061059"/>
          </a:xfrm>
          <a:custGeom>
            <a:avLst/>
            <a:gdLst/>
            <a:ahLst/>
            <a:cxnLst/>
            <a:rect l="l" t="t" r="r" b="b"/>
            <a:pathLst>
              <a:path w="5939155" h="4954905">
                <a:moveTo>
                  <a:pt x="0" y="4954524"/>
                </a:moveTo>
                <a:lnTo>
                  <a:pt x="5939148" y="4954524"/>
                </a:lnTo>
                <a:lnTo>
                  <a:pt x="5939148" y="0"/>
                </a:lnTo>
                <a:lnTo>
                  <a:pt x="0" y="0"/>
                </a:lnTo>
                <a:lnTo>
                  <a:pt x="0" y="4954524"/>
                </a:lnTo>
                <a:close/>
              </a:path>
            </a:pathLst>
          </a:custGeom>
          <a:solidFill>
            <a:srgbClr val="46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422" y="234032"/>
            <a:ext cx="1029857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lang="ru-RU" sz="2400" spc="-15" dirty="0" smtClean="0">
                <a:solidFill>
                  <a:srgbClr val="FFFFFF"/>
                </a:solidFill>
              </a:rPr>
              <a:t>Популярные </a:t>
            </a:r>
            <a:r>
              <a:rPr sz="2400" spc="-10" dirty="0" smtClean="0">
                <a:solidFill>
                  <a:srgbClr val="FFFFFF"/>
                </a:solidFill>
              </a:rPr>
              <a:t>печатные</a:t>
            </a:r>
            <a:r>
              <a:rPr sz="2400" spc="5" dirty="0" smtClean="0">
                <a:solidFill>
                  <a:srgbClr val="FFFFFF"/>
                </a:solidFill>
              </a:rPr>
              <a:t> </a:t>
            </a:r>
            <a:r>
              <a:rPr sz="2400" spc="-10" dirty="0" smtClean="0">
                <a:solidFill>
                  <a:srgbClr val="FFFFFF"/>
                </a:solidFill>
              </a:rPr>
              <a:t>издания</a:t>
            </a:r>
            <a:r>
              <a:rPr lang="ru-RU" sz="2400" spc="-10" dirty="0" smtClean="0">
                <a:solidFill>
                  <a:srgbClr val="FFFFFF"/>
                </a:solidFill>
              </a:rPr>
              <a:t> для подростков.</a:t>
            </a:r>
            <a:br>
              <a:rPr lang="ru-RU" sz="2400" spc="-10" dirty="0" smtClean="0">
                <a:solidFill>
                  <a:srgbClr val="FFFFFF"/>
                </a:solidFill>
              </a:rPr>
            </a:br>
            <a:r>
              <a:rPr lang="ru-RU" sz="2400" spc="-10" dirty="0" smtClean="0">
                <a:solidFill>
                  <a:srgbClr val="FFFFFF"/>
                </a:solidFill>
              </a:rPr>
              <a:t> </a:t>
            </a:r>
            <a:r>
              <a:rPr lang="ru-RU" sz="3200" spc="-10" dirty="0" smtClean="0">
                <a:solidFill>
                  <a:srgbClr val="FFFFFF"/>
                </a:solidFill>
              </a:rPr>
              <a:t>ТОР-10 изданий</a:t>
            </a:r>
            <a:endParaRPr sz="3200" spc="-10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 rot="150904" flipH="1">
            <a:off x="11112629" y="76599"/>
            <a:ext cx="62076" cy="1218026"/>
          </a:xfrm>
          <a:custGeom>
            <a:avLst/>
            <a:gdLst/>
            <a:ahLst/>
            <a:cxnLst/>
            <a:rect l="l" t="t" r="r" b="b"/>
            <a:pathLst>
              <a:path w="14604" h="5798820">
                <a:moveTo>
                  <a:pt x="14484" y="0"/>
                </a:moveTo>
                <a:lnTo>
                  <a:pt x="0" y="5798817"/>
                </a:lnTo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6" b="-1"/>
          <a:stretch/>
        </p:blipFill>
        <p:spPr>
          <a:xfrm>
            <a:off x="1143000" y="2072336"/>
            <a:ext cx="2042653" cy="2804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748693"/>
            <a:ext cx="2164092" cy="2737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96" y="3400941"/>
            <a:ext cx="1997804" cy="2542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547" y="3962400"/>
            <a:ext cx="2042653" cy="2832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467441"/>
            <a:ext cx="2133600" cy="2607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1905000"/>
            <a:ext cx="2133600" cy="2909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320" y="2743200"/>
            <a:ext cx="2140280" cy="2885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6028" y="3352800"/>
            <a:ext cx="2135372" cy="29118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8400" y="3962400"/>
            <a:ext cx="2135022" cy="28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10995551" cy="1061059"/>
          </a:xfrm>
          <a:custGeom>
            <a:avLst/>
            <a:gdLst/>
            <a:ahLst/>
            <a:cxnLst/>
            <a:rect l="l" t="t" r="r" b="b"/>
            <a:pathLst>
              <a:path w="5939155" h="4954905">
                <a:moveTo>
                  <a:pt x="0" y="4954524"/>
                </a:moveTo>
                <a:lnTo>
                  <a:pt x="5939148" y="4954524"/>
                </a:lnTo>
                <a:lnTo>
                  <a:pt x="5939148" y="0"/>
                </a:lnTo>
                <a:lnTo>
                  <a:pt x="0" y="0"/>
                </a:lnTo>
                <a:lnTo>
                  <a:pt x="0" y="4954524"/>
                </a:lnTo>
                <a:close/>
              </a:path>
            </a:pathLst>
          </a:custGeom>
          <a:solidFill>
            <a:srgbClr val="46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422" y="234032"/>
            <a:ext cx="1029857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lang="ru-RU" sz="2400" spc="-15" dirty="0" smtClean="0">
                <a:solidFill>
                  <a:srgbClr val="FFFFFF"/>
                </a:solidFill>
              </a:rPr>
              <a:t>Популярные </a:t>
            </a:r>
            <a:r>
              <a:rPr sz="2400" spc="-10" dirty="0" smtClean="0">
                <a:solidFill>
                  <a:srgbClr val="FFFFFF"/>
                </a:solidFill>
              </a:rPr>
              <a:t>печатные</a:t>
            </a:r>
            <a:r>
              <a:rPr sz="2400" spc="5" dirty="0" smtClean="0">
                <a:solidFill>
                  <a:srgbClr val="FFFFFF"/>
                </a:solidFill>
              </a:rPr>
              <a:t> </a:t>
            </a:r>
            <a:r>
              <a:rPr sz="2400" spc="-10" dirty="0" smtClean="0">
                <a:solidFill>
                  <a:srgbClr val="FFFFFF"/>
                </a:solidFill>
              </a:rPr>
              <a:t>издания</a:t>
            </a:r>
            <a:r>
              <a:rPr lang="ru-RU" sz="2400" spc="-10" dirty="0" smtClean="0">
                <a:solidFill>
                  <a:srgbClr val="FFFFFF"/>
                </a:solidFill>
              </a:rPr>
              <a:t> о животных и природе.</a:t>
            </a:r>
            <a:br>
              <a:rPr lang="ru-RU" sz="2400" spc="-10" dirty="0" smtClean="0">
                <a:solidFill>
                  <a:srgbClr val="FFFFFF"/>
                </a:solidFill>
              </a:rPr>
            </a:br>
            <a:r>
              <a:rPr lang="ru-RU" sz="2400" spc="-10" dirty="0" smtClean="0">
                <a:solidFill>
                  <a:srgbClr val="FFFFFF"/>
                </a:solidFill>
              </a:rPr>
              <a:t> </a:t>
            </a:r>
            <a:r>
              <a:rPr lang="ru-RU" sz="3200" spc="-10" dirty="0" smtClean="0">
                <a:solidFill>
                  <a:srgbClr val="FFFFFF"/>
                </a:solidFill>
              </a:rPr>
              <a:t>ТОР-10 изданий</a:t>
            </a:r>
            <a:endParaRPr sz="3200" spc="-10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 rot="150904" flipH="1">
            <a:off x="11112629" y="76599"/>
            <a:ext cx="62076" cy="1218026"/>
          </a:xfrm>
          <a:custGeom>
            <a:avLst/>
            <a:gdLst/>
            <a:ahLst/>
            <a:cxnLst/>
            <a:rect l="l" t="t" r="r" b="b"/>
            <a:pathLst>
              <a:path w="14604" h="5798820">
                <a:moveTo>
                  <a:pt x="14484" y="0"/>
                </a:moveTo>
                <a:lnTo>
                  <a:pt x="0" y="5798817"/>
                </a:lnTo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6" b="-1"/>
          <a:stretch/>
        </p:blipFill>
        <p:spPr>
          <a:xfrm>
            <a:off x="0" y="1467441"/>
            <a:ext cx="2042653" cy="2804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57400"/>
            <a:ext cx="2038472" cy="2826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04" b="8927"/>
          <a:stretch/>
        </p:blipFill>
        <p:spPr>
          <a:xfrm>
            <a:off x="1981200" y="2743200"/>
            <a:ext cx="2143902" cy="2895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352800"/>
            <a:ext cx="2111367" cy="2787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04" b="10657"/>
          <a:stretch/>
        </p:blipFill>
        <p:spPr>
          <a:xfrm>
            <a:off x="4343400" y="4038600"/>
            <a:ext cx="2092614" cy="2761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447800"/>
            <a:ext cx="2125472" cy="26977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1928" y="2057400"/>
            <a:ext cx="2125472" cy="26977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2590800"/>
            <a:ext cx="2024542" cy="26097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2600" y="3352800"/>
            <a:ext cx="1974330" cy="27375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7" b="-1"/>
          <a:stretch/>
        </p:blipFill>
        <p:spPr>
          <a:xfrm>
            <a:off x="10363200" y="4172553"/>
            <a:ext cx="1750060" cy="26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4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282" y="4038601"/>
            <a:ext cx="1698515" cy="1515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228" y="2743200"/>
            <a:ext cx="1267812" cy="1103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10246" y="1894074"/>
            <a:ext cx="52025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b="1" spc="-10" dirty="0" smtClean="0">
                <a:latin typeface="Calibri"/>
                <a:cs typeface="Calibri"/>
              </a:rPr>
              <a:t>На сайте podpiska.pochta.ru</a:t>
            </a:r>
            <a:endParaRPr lang="ru-RU" sz="2800" b="1" spc="-1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649786"/>
            <a:ext cx="11658600" cy="64697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4690"/>
              </a:lnSpc>
              <a:spcBef>
                <a:spcPts val="345"/>
              </a:spcBef>
            </a:pPr>
            <a:r>
              <a:rPr lang="ru-RU" sz="4000" spc="-5" dirty="0" smtClean="0">
                <a:solidFill>
                  <a:srgbClr val="212121"/>
                </a:solidFill>
                <a:latin typeface="Arial"/>
                <a:cs typeface="Arial"/>
              </a:rPr>
              <a:t>Как оформить подписку на детские издания?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5937" y="6466332"/>
            <a:ext cx="1959863" cy="3154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 rot="252403">
            <a:off x="228600" y="458558"/>
            <a:ext cx="76200" cy="1066800"/>
          </a:xfrm>
          <a:custGeom>
            <a:avLst/>
            <a:gdLst/>
            <a:ahLst/>
            <a:cxnLst/>
            <a:rect l="l" t="t" r="r" b="b"/>
            <a:pathLst>
              <a:path w="8254" h="1529080">
                <a:moveTo>
                  <a:pt x="0" y="0"/>
                </a:moveTo>
                <a:lnTo>
                  <a:pt x="8001" y="1528699"/>
                </a:lnTo>
              </a:path>
            </a:pathLst>
          </a:custGeom>
          <a:ln w="57912">
            <a:solidFill>
              <a:srgbClr val="04C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042" y="1461091"/>
            <a:ext cx="1822756" cy="1053509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4038600" y="5477700"/>
            <a:ext cx="5202555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35"/>
              </a:spcBef>
            </a:pPr>
            <a:endParaRPr lang="ru-RU" sz="2800" b="1" spc="-1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ru-RU" sz="2800" b="1" spc="-10" dirty="0">
                <a:latin typeface="Calibri"/>
                <a:cs typeface="Calibri"/>
              </a:rPr>
              <a:t>Через </a:t>
            </a:r>
            <a:r>
              <a:rPr lang="ru-RU" sz="2800" b="1" spc="-10" dirty="0" smtClean="0">
                <a:latin typeface="Calibri"/>
                <a:cs typeface="Calibri"/>
              </a:rPr>
              <a:t>почтальона</a:t>
            </a:r>
            <a:endParaRPr lang="ru-RU" sz="2800" b="1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Calibri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4038600" y="2743200"/>
            <a:ext cx="52025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b="1" spc="-10" dirty="0" smtClean="0">
                <a:latin typeface="Calibri"/>
                <a:cs typeface="Calibri"/>
              </a:rPr>
              <a:t>Через </a:t>
            </a:r>
            <a:r>
              <a:rPr lang="ru-RU" sz="2800" b="1" spc="-10" dirty="0">
                <a:latin typeface="Calibri"/>
                <a:cs typeface="Calibri"/>
              </a:rPr>
              <a:t>мобильное приложение Почты </a:t>
            </a:r>
            <a:r>
              <a:rPr lang="ru-RU" sz="2800" b="1" spc="-10" dirty="0" smtClean="0">
                <a:latin typeface="Calibri"/>
                <a:cs typeface="Calibri"/>
              </a:rPr>
              <a:t>России</a:t>
            </a:r>
            <a:endParaRPr lang="ru-RU" sz="2800" b="1" spc="-10" dirty="0">
              <a:latin typeface="Calibri"/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62400" y="44196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"/>
              </a:spcBef>
            </a:pPr>
            <a:r>
              <a:rPr lang="ru-RU" sz="2800" b="1" spc="-10" dirty="0">
                <a:latin typeface="Calibri"/>
                <a:cs typeface="Calibri"/>
              </a:rPr>
              <a:t>В почтовом </a:t>
            </a:r>
            <a:r>
              <a:rPr lang="ru-RU" sz="2800" b="1" spc="-10" dirty="0" smtClean="0">
                <a:latin typeface="Calibri"/>
                <a:cs typeface="Calibri"/>
              </a:rPr>
              <a:t>отделении</a:t>
            </a:r>
            <a:endParaRPr lang="ru-RU" sz="2800" b="1" spc="-10" dirty="0">
              <a:latin typeface="Calibri"/>
              <a:cs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17" y="5447971"/>
            <a:ext cx="1074239" cy="1332057"/>
          </a:xfrm>
          <a:prstGeom prst="rect">
            <a:avLst/>
          </a:prstGeom>
        </p:spPr>
      </p:pic>
      <p:sp>
        <p:nvSpPr>
          <p:cNvPr id="22" name="object 6"/>
          <p:cNvSpPr txBox="1"/>
          <p:nvPr/>
        </p:nvSpPr>
        <p:spPr>
          <a:xfrm>
            <a:off x="490738" y="1584978"/>
            <a:ext cx="449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499668" y="2871332"/>
            <a:ext cx="449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4" name="object 2"/>
          <p:cNvSpPr txBox="1">
            <a:spLocks/>
          </p:cNvSpPr>
          <p:nvPr/>
        </p:nvSpPr>
        <p:spPr>
          <a:xfrm>
            <a:off x="501866" y="4157686"/>
            <a:ext cx="449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6000" kern="0" dirty="0" smtClean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endParaRPr lang="ru-RU" sz="6000" kern="0" dirty="0">
              <a:latin typeface="Arial"/>
              <a:cs typeface="Arial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478338" y="5617606"/>
            <a:ext cx="449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endParaRPr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55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06" y="905636"/>
            <a:ext cx="4366260" cy="12312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290"/>
              </a:spcBef>
            </a:pPr>
            <a:r>
              <a:rPr sz="4000" spc="-10" dirty="0">
                <a:solidFill>
                  <a:srgbClr val="212121"/>
                </a:solidFill>
                <a:latin typeface="Arial"/>
                <a:cs typeface="Arial"/>
              </a:rPr>
              <a:t>Для </a:t>
            </a:r>
            <a:r>
              <a:rPr sz="4000" spc="-15" dirty="0">
                <a:solidFill>
                  <a:srgbClr val="212121"/>
                </a:solidFill>
                <a:latin typeface="Arial"/>
                <a:cs typeface="Arial"/>
              </a:rPr>
              <a:t>чего </a:t>
            </a:r>
            <a:r>
              <a:rPr sz="4000" spc="5" dirty="0">
                <a:solidFill>
                  <a:srgbClr val="212121"/>
                </a:solidFill>
                <a:latin typeface="Arial"/>
                <a:cs typeface="Arial"/>
              </a:rPr>
              <a:t>нужна </a:t>
            </a:r>
            <a:r>
              <a:rPr sz="40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212121"/>
                </a:solidFill>
                <a:latin typeface="Arial"/>
                <a:cs typeface="Arial"/>
              </a:rPr>
              <a:t>подписка</a:t>
            </a:r>
            <a:r>
              <a:rPr sz="40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212121"/>
                </a:solidFill>
                <a:latin typeface="Arial"/>
                <a:cs typeface="Arial"/>
              </a:rPr>
              <a:t>детям?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6531" y="2226310"/>
            <a:ext cx="5090160" cy="4053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Эмоциональный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интеллект</a:t>
            </a:r>
            <a:endParaRPr sz="2800">
              <a:latin typeface="Calibri"/>
              <a:cs typeface="Calibri"/>
            </a:endParaRPr>
          </a:p>
          <a:p>
            <a:pPr marL="12700" marR="156210">
              <a:lnSpc>
                <a:spcPct val="100000"/>
              </a:lnSpc>
              <a:spcBef>
                <a:spcPts val="65"/>
              </a:spcBef>
            </a:pPr>
            <a:r>
              <a:rPr sz="1800" spc="-5" dirty="0">
                <a:latin typeface="Calibri"/>
                <a:cs typeface="Calibri"/>
              </a:rPr>
              <a:t>малышей</a:t>
            </a:r>
            <a:r>
              <a:rPr sz="1800" dirty="0">
                <a:latin typeface="Calibri"/>
                <a:cs typeface="Calibri"/>
              </a:rPr>
              <a:t> активно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развивают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подписные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издания.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Без</a:t>
            </a:r>
            <a:r>
              <a:rPr sz="1800" spc="-10" dirty="0">
                <a:latin typeface="Calibri"/>
                <a:cs typeface="Calibri"/>
              </a:rPr>
              <a:t> него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тяжело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находить</a:t>
            </a:r>
            <a:r>
              <a:rPr sz="1800" spc="-5" dirty="0">
                <a:latin typeface="Calibri"/>
                <a:cs typeface="Calibri"/>
              </a:rPr>
              <a:t> друзей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строить </a:t>
            </a:r>
            <a:r>
              <a:rPr sz="1800" spc="-5" dirty="0">
                <a:latin typeface="Calibri"/>
                <a:cs typeface="Calibri"/>
              </a:rPr>
              <a:t> отношения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Речевые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функции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5" dirty="0">
                <a:latin typeface="Calibri"/>
                <a:cs typeface="Calibri"/>
              </a:rPr>
              <a:t>развивает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чтение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познавательных </a:t>
            </a:r>
            <a:r>
              <a:rPr sz="1800" dirty="0">
                <a:latin typeface="Calibri"/>
                <a:cs typeface="Calibri"/>
              </a:rPr>
              <a:t>журналов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газет</a:t>
            </a:r>
            <a:endParaRPr sz="1800">
              <a:latin typeface="Calibri"/>
              <a:cs typeface="Calibri"/>
            </a:endParaRPr>
          </a:p>
          <a:p>
            <a:pPr marL="12700" marR="8312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ребенка. </a:t>
            </a:r>
            <a:r>
              <a:rPr sz="1800" dirty="0">
                <a:latin typeface="Calibri"/>
                <a:cs typeface="Calibri"/>
              </a:rPr>
              <a:t>Через них — и все </a:t>
            </a:r>
            <a:r>
              <a:rPr sz="1800" spc="-5" dirty="0">
                <a:latin typeface="Calibri"/>
                <a:cs typeface="Calibri"/>
              </a:rPr>
              <a:t>остальные: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мышление,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внимание,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память,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восприятие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ts val="3285"/>
              </a:lnSpc>
            </a:pPr>
            <a:r>
              <a:rPr sz="2800" b="1" spc="-10" dirty="0">
                <a:latin typeface="Calibri"/>
                <a:cs typeface="Calibri"/>
              </a:rPr>
              <a:t>Развитие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мелкой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моторики</a:t>
            </a:r>
            <a:endParaRPr sz="2800">
              <a:latin typeface="Calibri"/>
              <a:cs typeface="Calibri"/>
            </a:endParaRPr>
          </a:p>
          <a:p>
            <a:pPr marL="12700" marR="314325">
              <a:lnSpc>
                <a:spcPts val="1950"/>
              </a:lnSpc>
              <a:spcBef>
                <a:spcPts val="165"/>
              </a:spcBef>
            </a:pPr>
            <a:r>
              <a:rPr sz="1800" spc="-5" dirty="0">
                <a:latin typeface="Calibri"/>
                <a:cs typeface="Calibri"/>
              </a:rPr>
              <a:t>внимания,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смекалки, </a:t>
            </a:r>
            <a:r>
              <a:rPr sz="1800" spc="-10" dirty="0">
                <a:latin typeface="Calibri"/>
                <a:cs typeface="Calibri"/>
              </a:rPr>
              <a:t>лепка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пластилина,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театр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теней,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ребусы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728" y="937260"/>
            <a:ext cx="5641975" cy="5946140"/>
            <a:chOff x="109728" y="937260"/>
            <a:chExt cx="5641975" cy="5946140"/>
          </a:xfrm>
        </p:grpSpPr>
        <p:sp>
          <p:nvSpPr>
            <p:cNvPr id="5" name="object 5"/>
            <p:cNvSpPr/>
            <p:nvPr/>
          </p:nvSpPr>
          <p:spPr>
            <a:xfrm>
              <a:off x="699560" y="937260"/>
              <a:ext cx="0" cy="1425575"/>
            </a:xfrm>
            <a:custGeom>
              <a:avLst/>
              <a:gdLst/>
              <a:ahLst/>
              <a:cxnLst/>
              <a:rect l="l" t="t" r="r" b="b"/>
              <a:pathLst>
                <a:path h="1425575">
                  <a:moveTo>
                    <a:pt x="0" y="1296924"/>
                  </a:moveTo>
                  <a:lnTo>
                    <a:pt x="0" y="1425320"/>
                  </a:lnTo>
                </a:path>
                <a:path h="1425575">
                  <a:moveTo>
                    <a:pt x="0" y="0"/>
                  </a:moveTo>
                  <a:lnTo>
                    <a:pt x="0" y="1296924"/>
                  </a:lnTo>
                </a:path>
              </a:pathLst>
            </a:custGeom>
            <a:ln w="7324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419" y="2263140"/>
              <a:ext cx="14604" cy="4591050"/>
            </a:xfrm>
            <a:custGeom>
              <a:avLst/>
              <a:gdLst/>
              <a:ahLst/>
              <a:cxnLst/>
              <a:rect l="l" t="t" r="r" b="b"/>
              <a:pathLst>
                <a:path w="14604" h="4591050">
                  <a:moveTo>
                    <a:pt x="13995" y="0"/>
                  </a:moveTo>
                  <a:lnTo>
                    <a:pt x="0" y="4591046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2747" y="2386344"/>
              <a:ext cx="2608803" cy="38749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" y="2680716"/>
              <a:ext cx="3477767" cy="326897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9856" y="320732"/>
            <a:ext cx="728917" cy="1050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3" y="1059180"/>
            <a:ext cx="5939155" cy="4954905"/>
          </a:xfrm>
          <a:custGeom>
            <a:avLst/>
            <a:gdLst/>
            <a:ahLst/>
            <a:cxnLst/>
            <a:rect l="l" t="t" r="r" b="b"/>
            <a:pathLst>
              <a:path w="5939155" h="4954905">
                <a:moveTo>
                  <a:pt x="0" y="4954524"/>
                </a:moveTo>
                <a:lnTo>
                  <a:pt x="5939148" y="4954524"/>
                </a:lnTo>
                <a:lnTo>
                  <a:pt x="5939148" y="0"/>
                </a:lnTo>
                <a:lnTo>
                  <a:pt x="0" y="0"/>
                </a:lnTo>
                <a:lnTo>
                  <a:pt x="0" y="4954524"/>
                </a:lnTo>
                <a:close/>
              </a:path>
            </a:pathLst>
          </a:custGeom>
          <a:solidFill>
            <a:srgbClr val="46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0097" y="3209289"/>
            <a:ext cx="4655820" cy="214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875" algn="r">
              <a:lnSpc>
                <a:spcPts val="3285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Необычные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endParaRPr sz="2800">
              <a:latin typeface="Calibri"/>
              <a:cs typeface="Calibri"/>
            </a:endParaRPr>
          </a:p>
          <a:p>
            <a:pPr marL="749935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детям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предлагается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рисовать</a:t>
            </a:r>
            <a:endParaRPr sz="1800">
              <a:latin typeface="Calibri"/>
              <a:cs typeface="Calibri"/>
            </a:endParaRPr>
          </a:p>
          <a:p>
            <a:pPr marL="754380">
              <a:lnSpc>
                <a:spcPts val="205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пальцами,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ладошками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даже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ножками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libri"/>
              <a:cs typeface="Calibri"/>
            </a:endParaRPr>
          </a:p>
          <a:p>
            <a:pPr marR="5080" algn="r">
              <a:lnSpc>
                <a:spcPts val="3285"/>
              </a:lnSpc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Cуществует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очевидная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связь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08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между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чтением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раскрытием талантов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0752" y="1440306"/>
            <a:ext cx="4566285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FFFFFF"/>
                </a:solidFill>
              </a:rPr>
              <a:t>Детские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печатные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издания</a:t>
            </a:r>
          </a:p>
          <a:p>
            <a:pPr marL="12700" marR="5080" indent="1025525" algn="r">
              <a:lnSpc>
                <a:spcPct val="100000"/>
              </a:lnSpc>
              <a:spcBef>
                <a:spcPts val="65"/>
              </a:spcBef>
            </a:pP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800" b="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тактильные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ощущения,</a:t>
            </a:r>
            <a:r>
              <a:rPr sz="1800" b="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яркие </a:t>
            </a:r>
            <a:r>
              <a:rPr sz="1800" b="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иллюстрации,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развивающие</a:t>
            </a:r>
            <a:r>
              <a:rPr sz="1800" b="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задания,</a:t>
            </a:r>
            <a:r>
              <a:rPr sz="1800" b="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загадки, </a:t>
            </a:r>
            <a:r>
              <a:rPr sz="1800" b="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познавательные </a:t>
            </a:r>
            <a:r>
              <a:rPr sz="1800" b="0" spc="-10" dirty="0">
                <a:solidFill>
                  <a:srgbClr val="FFFFFF"/>
                </a:solidFill>
                <a:latin typeface="Calibri"/>
                <a:cs typeface="Calibri"/>
              </a:rPr>
              <a:t>истории</a:t>
            </a:r>
            <a:r>
              <a:rPr sz="1800" b="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0" spc="-10" dirty="0">
                <a:solidFill>
                  <a:srgbClr val="FFFFFF"/>
                </a:solidFill>
                <a:latin typeface="Calibri"/>
                <a:cs typeface="Calibri"/>
              </a:rPr>
              <a:t>статьи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1344" y="309372"/>
            <a:ext cx="5593080" cy="6242685"/>
            <a:chOff x="6181344" y="309372"/>
            <a:chExt cx="5593080" cy="62426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5791" y="6236207"/>
              <a:ext cx="1959863" cy="315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344" y="1004407"/>
              <a:ext cx="5332476" cy="5231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9855" y="309372"/>
              <a:ext cx="734568" cy="106222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966579" y="1059180"/>
            <a:ext cx="14604" cy="5798820"/>
          </a:xfrm>
          <a:custGeom>
            <a:avLst/>
            <a:gdLst/>
            <a:ahLst/>
            <a:cxnLst/>
            <a:rect l="l" t="t" r="r" b="b"/>
            <a:pathLst>
              <a:path w="14604" h="5798820">
                <a:moveTo>
                  <a:pt x="14484" y="0"/>
                </a:moveTo>
                <a:lnTo>
                  <a:pt x="0" y="5798817"/>
                </a:lnTo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3656075"/>
            <a:ext cx="4038600" cy="3202305"/>
          </a:xfrm>
          <a:custGeom>
            <a:avLst/>
            <a:gdLst/>
            <a:ahLst/>
            <a:cxnLst/>
            <a:rect l="l" t="t" r="r" b="b"/>
            <a:pathLst>
              <a:path w="4038600" h="3202304">
                <a:moveTo>
                  <a:pt x="4038600" y="0"/>
                </a:moveTo>
                <a:lnTo>
                  <a:pt x="0" y="0"/>
                </a:lnTo>
                <a:lnTo>
                  <a:pt x="0" y="3201924"/>
                </a:lnTo>
                <a:lnTo>
                  <a:pt x="4038600" y="3201924"/>
                </a:lnTo>
                <a:lnTo>
                  <a:pt x="403860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56075"/>
            <a:ext cx="4140835" cy="3202305"/>
          </a:xfrm>
          <a:custGeom>
            <a:avLst/>
            <a:gdLst/>
            <a:ahLst/>
            <a:cxnLst/>
            <a:rect l="l" t="t" r="r" b="b"/>
            <a:pathLst>
              <a:path w="4140835" h="3202304">
                <a:moveTo>
                  <a:pt x="4140708" y="0"/>
                </a:moveTo>
                <a:lnTo>
                  <a:pt x="0" y="0"/>
                </a:lnTo>
                <a:lnTo>
                  <a:pt x="0" y="3201921"/>
                </a:lnTo>
                <a:lnTo>
                  <a:pt x="4140708" y="3201921"/>
                </a:lnTo>
                <a:lnTo>
                  <a:pt x="41407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975" y="1554556"/>
            <a:ext cx="73285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Зачем</a:t>
            </a:r>
            <a:r>
              <a:rPr sz="4000" spc="-30" dirty="0"/>
              <a:t> подписка</a:t>
            </a:r>
            <a:r>
              <a:rPr sz="4000" spc="-25" dirty="0"/>
              <a:t> </a:t>
            </a:r>
            <a:r>
              <a:rPr sz="4000" spc="-20" dirty="0"/>
              <a:t>дошкольникам?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418591" y="3866769"/>
            <a:ext cx="20186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рафические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картинки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591" y="5002529"/>
            <a:ext cx="30137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специализированная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подача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материала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позволяют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удерживать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внимание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большом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сложном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объекте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4631" y="3866769"/>
            <a:ext cx="15805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71C4"/>
                </a:solidFill>
                <a:latin typeface="Calibri"/>
                <a:cs typeface="Calibri"/>
              </a:rPr>
              <a:t>С</a:t>
            </a:r>
            <a:r>
              <a:rPr sz="2800" b="1" spc="-40" dirty="0">
                <a:solidFill>
                  <a:srgbClr val="4471C4"/>
                </a:solidFill>
                <a:latin typeface="Calibri"/>
                <a:cs typeface="Calibri"/>
              </a:rPr>
              <a:t>е</a:t>
            </a:r>
            <a:r>
              <a:rPr sz="2800" b="1" spc="-10" dirty="0">
                <a:solidFill>
                  <a:srgbClr val="4471C4"/>
                </a:solidFill>
                <a:latin typeface="Calibri"/>
                <a:cs typeface="Calibri"/>
              </a:rPr>
              <a:t>мейное  чтение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4631" y="5002529"/>
            <a:ext cx="3139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–</a:t>
            </a:r>
            <a:r>
              <a:rPr sz="18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важный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 элемент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выстраивании доверительных </a:t>
            </a:r>
            <a:r>
              <a:rPr sz="1800" spc="-3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отношений 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между 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родителем 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и </a:t>
            </a:r>
            <a:r>
              <a:rPr sz="1800" spc="-3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ребенком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194" y="2354071"/>
            <a:ext cx="79476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Чтение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помогает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малышам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установить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тем,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spc="-5" dirty="0">
                <a:latin typeface="Calibri"/>
                <a:cs typeface="Calibri"/>
              </a:rPr>
              <a:t> они</a:t>
            </a:r>
            <a:r>
              <a:rPr sz="1800" dirty="0">
                <a:latin typeface="Calibri"/>
                <a:cs typeface="Calibri"/>
              </a:rPr>
              <a:t> видят</a:t>
            </a:r>
            <a:r>
              <a:rPr sz="1800" spc="-5" dirty="0">
                <a:latin typeface="Calibri"/>
                <a:cs typeface="Calibri"/>
              </a:rPr>
              <a:t> картинки,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тем,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они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произносятся.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детскими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журналами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проще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учиться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читать,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делать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фонетический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анализ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слов,</a:t>
            </a:r>
            <a:r>
              <a:rPr sz="1800" spc="-5" dirty="0">
                <a:latin typeface="Calibri"/>
                <a:cs typeface="Calibri"/>
              </a:rPr>
              <a:t> тренироваться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правильно </a:t>
            </a:r>
            <a:r>
              <a:rPr sz="1800" spc="-5" dirty="0">
                <a:latin typeface="Calibri"/>
                <a:cs typeface="Calibri"/>
              </a:rPr>
              <a:t>ставить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ударения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455" y="1284732"/>
            <a:ext cx="6470650" cy="12700"/>
          </a:xfrm>
          <a:custGeom>
            <a:avLst/>
            <a:gdLst/>
            <a:ahLst/>
            <a:cxnLst/>
            <a:rect l="l" t="t" r="r" b="b"/>
            <a:pathLst>
              <a:path w="6470650" h="12700">
                <a:moveTo>
                  <a:pt x="0" y="0"/>
                </a:moveTo>
                <a:lnTo>
                  <a:pt x="6470269" y="12318"/>
                </a:lnTo>
              </a:path>
            </a:pathLst>
          </a:custGeom>
          <a:ln w="5791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9856" y="320732"/>
            <a:ext cx="728917" cy="10508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0113" y="3514186"/>
            <a:ext cx="3027723" cy="33438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169014"/>
            <a:ext cx="11689080" cy="4823460"/>
            <a:chOff x="1523" y="1169014"/>
            <a:chExt cx="11689080" cy="4823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415" y="1169014"/>
              <a:ext cx="5805157" cy="4823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3" y="2439924"/>
              <a:ext cx="5919470" cy="2512060"/>
            </a:xfrm>
            <a:custGeom>
              <a:avLst/>
              <a:gdLst/>
              <a:ahLst/>
              <a:cxnLst/>
              <a:rect l="l" t="t" r="r" b="b"/>
              <a:pathLst>
                <a:path w="5919470" h="2512060">
                  <a:moveTo>
                    <a:pt x="5919216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5919216" y="2511552"/>
                  </a:lnTo>
                  <a:lnTo>
                    <a:pt x="591921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0" y="4233671"/>
            <a:ext cx="5468620" cy="2254250"/>
          </a:xfrm>
          <a:prstGeom prst="rect">
            <a:avLst/>
          </a:prstGeom>
          <a:solidFill>
            <a:srgbClr val="951193"/>
          </a:solidFill>
          <a:ln w="12192">
            <a:solidFill>
              <a:srgbClr val="2E528F"/>
            </a:solidFill>
          </a:ln>
        </p:spPr>
        <p:txBody>
          <a:bodyPr vert="horz" wrap="square" lIns="0" tIns="27114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213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руки</a:t>
            </a:r>
            <a:endParaRPr sz="2800">
              <a:latin typeface="Calibri"/>
              <a:cs typeface="Calibri"/>
            </a:endParaRPr>
          </a:p>
          <a:p>
            <a:pPr marL="437515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графомоторики</a:t>
            </a:r>
            <a:endParaRPr sz="2800">
              <a:latin typeface="Calibri"/>
              <a:cs typeface="Calibri"/>
            </a:endParaRPr>
          </a:p>
          <a:p>
            <a:pPr marL="437515" marR="814069">
              <a:lnSpc>
                <a:spcPct val="100000"/>
              </a:lnSpc>
              <a:spcBef>
                <a:spcPts val="6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перед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началом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обучения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школе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поможет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снизить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стресс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школе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998" y="2712466"/>
            <a:ext cx="39922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85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Логические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задачи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упражнения,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развивающие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мышление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4474" y="1257046"/>
            <a:ext cx="4854575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Через</a:t>
            </a:r>
            <a:r>
              <a:rPr spc="5" dirty="0"/>
              <a:t> </a:t>
            </a:r>
            <a:r>
              <a:rPr spc="-10" dirty="0"/>
              <a:t>чтение</a:t>
            </a:r>
            <a:r>
              <a:rPr spc="-25" dirty="0"/>
              <a:t> </a:t>
            </a:r>
            <a:r>
              <a:rPr spc="-5" dirty="0"/>
              <a:t>малыши</a:t>
            </a: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800" b="0" spc="-5" dirty="0">
                <a:latin typeface="Calibri"/>
                <a:cs typeface="Calibri"/>
              </a:rPr>
              <a:t>смогут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проявить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себя,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найти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друзей, 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сформировать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и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развить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творческие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способности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9856" y="309372"/>
            <a:ext cx="734568" cy="1062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1758" y="2387295"/>
            <a:ext cx="5245735" cy="394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Словарный</a:t>
            </a:r>
            <a:r>
              <a:rPr sz="2800" b="1" spc="-10" dirty="0">
                <a:latin typeface="Calibri"/>
                <a:cs typeface="Calibri"/>
              </a:rPr>
              <a:t> запас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800" b="1" spc="-5" dirty="0">
                <a:latin typeface="Calibri"/>
                <a:cs typeface="Calibri"/>
              </a:rPr>
              <a:t>расширяется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улучшается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грамотность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письма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spc="-10" dirty="0">
                <a:latin typeface="Calibri"/>
                <a:cs typeface="Calibri"/>
              </a:rPr>
              <a:t>интересной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доступной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форме</a:t>
            </a:r>
            <a:endParaRPr sz="2800">
              <a:latin typeface="Calibri"/>
              <a:cs typeface="Calibri"/>
            </a:endParaRPr>
          </a:p>
          <a:p>
            <a:pPr marL="28575" marR="568325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latin typeface="Calibri"/>
                <a:cs typeface="Calibri"/>
              </a:rPr>
              <a:t>знакомят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ребят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науками,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искусством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миром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литературы,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гармонично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совмещая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игровые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материалы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28575" marR="2266950">
              <a:lnSpc>
                <a:spcPts val="3030"/>
              </a:lnSpc>
            </a:pPr>
            <a:r>
              <a:rPr sz="2800" b="1" spc="-10" dirty="0">
                <a:latin typeface="Calibri"/>
                <a:cs typeface="Calibri"/>
              </a:rPr>
              <a:t>Помогают</a:t>
            </a:r>
            <a:r>
              <a:rPr sz="2800" b="1" spc="-5" dirty="0">
                <a:latin typeface="Calibri"/>
                <a:cs typeface="Calibri"/>
              </a:rPr>
              <a:t> учиться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на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чужих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ошибках,</a:t>
            </a:r>
            <a:endParaRPr sz="2800">
              <a:latin typeface="Calibri"/>
              <a:cs typeface="Calibri"/>
            </a:endParaRPr>
          </a:p>
          <a:p>
            <a:pPr marL="28575" marR="1986914">
              <a:lnSpc>
                <a:spcPts val="1939"/>
              </a:lnSpc>
              <a:spcBef>
                <a:spcPts val="45"/>
              </a:spcBef>
            </a:pPr>
            <a:r>
              <a:rPr sz="1800" spc="-15" dirty="0">
                <a:latin typeface="Calibri"/>
                <a:cs typeface="Calibri"/>
              </a:rPr>
              <a:t>моделируя </a:t>
            </a:r>
            <a:r>
              <a:rPr sz="1800" spc="-5" dirty="0">
                <a:latin typeface="Calibri"/>
                <a:cs typeface="Calibri"/>
              </a:rPr>
              <a:t>ситуации </a:t>
            </a:r>
            <a:r>
              <a:rPr sz="1800" dirty="0">
                <a:latin typeface="Calibri"/>
                <a:cs typeface="Calibri"/>
              </a:rPr>
              <a:t>на примере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поведения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любимых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героев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9856" y="320732"/>
            <a:ext cx="728917" cy="10508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339" y="896188"/>
            <a:ext cx="5982970" cy="123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000" spc="-5" dirty="0">
                <a:solidFill>
                  <a:srgbClr val="212121"/>
                </a:solidFill>
                <a:latin typeface="Arial"/>
                <a:cs typeface="Arial"/>
              </a:rPr>
              <a:t>Для</a:t>
            </a:r>
            <a:r>
              <a:rPr sz="4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212121"/>
                </a:solidFill>
                <a:latin typeface="Arial"/>
                <a:cs typeface="Arial"/>
              </a:rPr>
              <a:t>чего</a:t>
            </a:r>
            <a:r>
              <a:rPr sz="4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212121"/>
                </a:solidFill>
                <a:latin typeface="Arial"/>
                <a:cs typeface="Arial"/>
              </a:rPr>
              <a:t>нужна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50"/>
              </a:lnSpc>
            </a:pPr>
            <a:r>
              <a:rPr sz="4000" spc="-10" dirty="0">
                <a:solidFill>
                  <a:srgbClr val="212121"/>
                </a:solidFill>
                <a:latin typeface="Arial"/>
                <a:cs typeface="Arial"/>
              </a:rPr>
              <a:t>подписка</a:t>
            </a:r>
            <a:r>
              <a:rPr sz="40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212121"/>
                </a:solidFill>
                <a:latin typeface="Arial"/>
                <a:cs typeface="Arial"/>
              </a:rPr>
              <a:t>школьникам?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99516" y="966216"/>
            <a:ext cx="8255" cy="1529080"/>
          </a:xfrm>
          <a:custGeom>
            <a:avLst/>
            <a:gdLst/>
            <a:ahLst/>
            <a:cxnLst/>
            <a:rect l="l" t="t" r="r" b="b"/>
            <a:pathLst>
              <a:path w="8254" h="1529080">
                <a:moveTo>
                  <a:pt x="0" y="0"/>
                </a:moveTo>
                <a:lnTo>
                  <a:pt x="8001" y="1528699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2605" y="2428732"/>
            <a:ext cx="2745530" cy="39666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1731"/>
            <a:ext cx="12192000" cy="6716395"/>
            <a:chOff x="0" y="141731"/>
            <a:chExt cx="12192000" cy="6716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6335" y="141731"/>
              <a:ext cx="6455664" cy="64800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670048"/>
              <a:ext cx="6099175" cy="1853564"/>
            </a:xfrm>
            <a:custGeom>
              <a:avLst/>
              <a:gdLst/>
              <a:ahLst/>
              <a:cxnLst/>
              <a:rect l="l" t="t" r="r" b="b"/>
              <a:pathLst>
                <a:path w="6099175" h="1853564">
                  <a:moveTo>
                    <a:pt x="6099048" y="0"/>
                  </a:moveTo>
                  <a:lnTo>
                    <a:pt x="0" y="0"/>
                  </a:lnTo>
                  <a:lnTo>
                    <a:pt x="0" y="1853183"/>
                  </a:lnTo>
                  <a:lnTo>
                    <a:pt x="6099048" y="1853183"/>
                  </a:lnTo>
                  <a:lnTo>
                    <a:pt x="6099048" y="0"/>
                  </a:lnTo>
                  <a:close/>
                </a:path>
              </a:pathLst>
            </a:custGeom>
            <a:solidFill>
              <a:srgbClr val="469FFF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20184"/>
              <a:ext cx="6087110" cy="2338070"/>
            </a:xfrm>
            <a:custGeom>
              <a:avLst/>
              <a:gdLst/>
              <a:ahLst/>
              <a:cxnLst/>
              <a:rect l="l" t="t" r="r" b="b"/>
              <a:pathLst>
                <a:path w="6087110" h="2338070">
                  <a:moveTo>
                    <a:pt x="6086856" y="2337813"/>
                  </a:moveTo>
                  <a:lnTo>
                    <a:pt x="6086856" y="0"/>
                  </a:lnTo>
                  <a:lnTo>
                    <a:pt x="0" y="0"/>
                  </a:lnTo>
                  <a:lnTo>
                    <a:pt x="0" y="2337813"/>
                  </a:lnTo>
                  <a:lnTo>
                    <a:pt x="6086856" y="2337813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3346" y="4800980"/>
            <a:ext cx="5101590" cy="1710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24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Быстро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втянутся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 учебный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процесс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Благодаря доступным детским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журналам 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газетам,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подают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школьные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предметы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интересно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познавательно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976" y="2947161"/>
            <a:ext cx="4286885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Доверительный</a:t>
            </a:r>
            <a:r>
              <a:rPr sz="2800" b="1" spc="-5" dirty="0">
                <a:latin typeface="Calibri"/>
                <a:cs typeface="Calibri"/>
              </a:rPr>
              <a:t> диалог</a:t>
            </a:r>
            <a:endParaRPr sz="2800">
              <a:latin typeface="Calibri"/>
              <a:cs typeface="Calibri"/>
            </a:endParaRPr>
          </a:p>
          <a:p>
            <a:pPr marL="12700" marR="425450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latin typeface="Calibri"/>
                <a:cs typeface="Calibri"/>
              </a:rPr>
              <a:t>поможет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выстроить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совместное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чтение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познавательного</a:t>
            </a:r>
            <a:r>
              <a:rPr sz="1800" dirty="0">
                <a:latin typeface="Calibri"/>
                <a:cs typeface="Calibri"/>
              </a:rPr>
              <a:t> журнала.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Отличный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повод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 значимым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взрослым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9889" y="1602740"/>
            <a:ext cx="4493260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Сократит</a:t>
            </a:r>
            <a:r>
              <a:rPr spc="20" dirty="0"/>
              <a:t> </a:t>
            </a:r>
            <a:r>
              <a:rPr spc="-10" dirty="0"/>
              <a:t>время</a:t>
            </a:r>
            <a:r>
              <a:rPr spc="20" dirty="0"/>
              <a:t> </a:t>
            </a:r>
            <a:r>
              <a:rPr spc="-5" dirty="0"/>
              <a:t>с</a:t>
            </a:r>
            <a:r>
              <a:rPr spc="-10" dirty="0"/>
              <a:t> </a:t>
            </a:r>
            <a:r>
              <a:rPr spc="-15" dirty="0"/>
              <a:t>гаджетами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0" spc="-15" dirty="0">
                <a:latin typeface="Calibri"/>
                <a:cs typeface="Calibri"/>
              </a:rPr>
              <a:t>Учит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концентрироваться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на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прочитанном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2940" y="303275"/>
            <a:ext cx="11111865" cy="6248400"/>
            <a:chOff x="662940" y="303275"/>
            <a:chExt cx="11111865" cy="62484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5792" y="6236208"/>
              <a:ext cx="1959863" cy="315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" y="303275"/>
              <a:ext cx="1685544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39856" y="309371"/>
              <a:ext cx="734568" cy="10622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1184" y="2505913"/>
            <a:ext cx="5040630" cy="3828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85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91%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подростков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от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11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до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14 </a:t>
            </a:r>
            <a:r>
              <a:rPr sz="2800" b="1" spc="-10" dirty="0">
                <a:latin typeface="Calibri"/>
                <a:cs typeface="Calibri"/>
              </a:rPr>
              <a:t>лет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75"/>
              </a:spcBef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статистике,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делают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выбор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пользу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красочных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занимательных </a:t>
            </a:r>
            <a:r>
              <a:rPr sz="1800" spc="-10" dirty="0">
                <a:latin typeface="Calibri"/>
                <a:cs typeface="Calibri"/>
              </a:rPr>
              <a:t>изданий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latin typeface="Calibri"/>
                <a:cs typeface="Calibri"/>
              </a:rPr>
              <a:t>Хобби, техника,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литература</a:t>
            </a:r>
            <a:endParaRPr sz="2800">
              <a:latin typeface="Calibri"/>
              <a:cs typeface="Calibri"/>
            </a:endParaRPr>
          </a:p>
          <a:p>
            <a:pPr marL="14604" marR="1578610">
              <a:lnSpc>
                <a:spcPct val="100000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Журналы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помогают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глубже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изучить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интересующую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тему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3970" marR="1459865">
              <a:lnSpc>
                <a:spcPts val="3030"/>
              </a:lnSpc>
            </a:pPr>
            <a:r>
              <a:rPr sz="2800" b="1" spc="-10" dirty="0">
                <a:latin typeface="Calibri"/>
                <a:cs typeface="Calibri"/>
              </a:rPr>
              <a:t>Расширение кругозора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25" dirty="0">
                <a:latin typeface="Calibri"/>
                <a:cs typeface="Calibri"/>
              </a:rPr>
              <a:t>эрудиции</a:t>
            </a:r>
            <a:endParaRPr sz="2800">
              <a:latin typeface="Calibri"/>
              <a:cs typeface="Calibri"/>
            </a:endParaRPr>
          </a:p>
          <a:p>
            <a:pPr marL="13970" marR="989965">
              <a:lnSpc>
                <a:spcPts val="1939"/>
              </a:lnSpc>
              <a:spcBef>
                <a:spcPts val="45"/>
              </a:spcBef>
            </a:pPr>
            <a:r>
              <a:rPr sz="1800" spc="-15" dirty="0">
                <a:latin typeface="Calibri"/>
                <a:cs typeface="Calibri"/>
              </a:rPr>
              <a:t>которые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так </a:t>
            </a:r>
            <a:r>
              <a:rPr sz="1800" spc="-15" dirty="0">
                <a:latin typeface="Calibri"/>
                <a:cs typeface="Calibri"/>
              </a:rPr>
              <a:t>необходимы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современном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мире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успешным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людям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9856" y="320732"/>
            <a:ext cx="728917" cy="10508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339" y="874217"/>
            <a:ext cx="6233160" cy="123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45"/>
              </a:lnSpc>
              <a:spcBef>
                <a:spcPts val="95"/>
              </a:spcBef>
            </a:pPr>
            <a:r>
              <a:rPr sz="4000" spc="-5" dirty="0">
                <a:solidFill>
                  <a:srgbClr val="212121"/>
                </a:solidFill>
                <a:latin typeface="Arial"/>
                <a:cs typeface="Arial"/>
              </a:rPr>
              <a:t>Для</a:t>
            </a:r>
            <a:r>
              <a:rPr sz="4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212121"/>
                </a:solidFill>
                <a:latin typeface="Arial"/>
                <a:cs typeface="Arial"/>
              </a:rPr>
              <a:t>чего</a:t>
            </a:r>
            <a:r>
              <a:rPr sz="4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212121"/>
                </a:solidFill>
                <a:latin typeface="Arial"/>
                <a:cs typeface="Arial"/>
              </a:rPr>
              <a:t>нужна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45"/>
              </a:lnSpc>
            </a:pPr>
            <a:r>
              <a:rPr sz="4000" spc="-10" dirty="0">
                <a:solidFill>
                  <a:srgbClr val="212121"/>
                </a:solidFill>
                <a:latin typeface="Arial"/>
                <a:cs typeface="Arial"/>
              </a:rPr>
              <a:t>подписка</a:t>
            </a:r>
            <a:r>
              <a:rPr sz="40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212121"/>
                </a:solidFill>
                <a:latin typeface="Arial"/>
                <a:cs typeface="Arial"/>
              </a:rPr>
              <a:t>тинейджерам?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9516" y="995172"/>
            <a:ext cx="8255" cy="1529080"/>
          </a:xfrm>
          <a:custGeom>
            <a:avLst/>
            <a:gdLst/>
            <a:ahLst/>
            <a:cxnLst/>
            <a:rect l="l" t="t" r="r" b="b"/>
            <a:pathLst>
              <a:path w="8254" h="1529080">
                <a:moveTo>
                  <a:pt x="0" y="0"/>
                </a:moveTo>
                <a:lnTo>
                  <a:pt x="8001" y="1528699"/>
                </a:lnTo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5117" y="2312546"/>
            <a:ext cx="3463846" cy="4336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Понятный</a:t>
            </a:r>
            <a:r>
              <a:rPr spc="-15" dirty="0"/>
              <a:t> </a:t>
            </a:r>
            <a:r>
              <a:rPr spc="-20" dirty="0"/>
              <a:t>подросткам</a:t>
            </a:r>
            <a:r>
              <a:rPr spc="15" dirty="0"/>
              <a:t> </a:t>
            </a:r>
            <a:r>
              <a:rPr spc="-5" dirty="0"/>
              <a:t>язык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Интересная</a:t>
            </a:r>
            <a:r>
              <a:rPr spc="5" dirty="0"/>
              <a:t> </a:t>
            </a:r>
            <a:r>
              <a:rPr spc="-15" dirty="0"/>
              <a:t>подача</a:t>
            </a:r>
            <a:r>
              <a:rPr dirty="0"/>
              <a:t> </a:t>
            </a:r>
            <a:r>
              <a:rPr spc="-15" dirty="0"/>
              <a:t>школьного</a:t>
            </a:r>
            <a:r>
              <a:rPr spc="25" dirty="0"/>
              <a:t> </a:t>
            </a:r>
            <a:r>
              <a:rPr spc="-5" dirty="0"/>
              <a:t>материала:</a:t>
            </a:r>
          </a:p>
          <a:p>
            <a:pPr marL="12700" marR="103505">
              <a:lnSpc>
                <a:spcPct val="100000"/>
              </a:lnSpc>
            </a:pPr>
            <a:r>
              <a:rPr spc="-5" dirty="0"/>
              <a:t>инфографика,</a:t>
            </a:r>
            <a:r>
              <a:rPr spc="10" dirty="0"/>
              <a:t> </a:t>
            </a:r>
            <a:r>
              <a:rPr spc="-5" dirty="0"/>
              <a:t>красочные</a:t>
            </a:r>
            <a:r>
              <a:rPr spc="35" dirty="0"/>
              <a:t> </a:t>
            </a:r>
            <a:r>
              <a:rPr spc="-5" dirty="0"/>
              <a:t>иллюстрации,</a:t>
            </a:r>
            <a:r>
              <a:rPr spc="10" dirty="0"/>
              <a:t> </a:t>
            </a:r>
            <a:r>
              <a:rPr spc="-10" dirty="0"/>
              <a:t>статьи</a:t>
            </a:r>
            <a:r>
              <a:rPr spc="30" dirty="0"/>
              <a:t> </a:t>
            </a:r>
            <a:r>
              <a:rPr spc="-10" dirty="0"/>
              <a:t>от </a:t>
            </a:r>
            <a:r>
              <a:rPr spc="-390" dirty="0"/>
              <a:t> </a:t>
            </a:r>
            <a:r>
              <a:rPr spc="-10" dirty="0"/>
              <a:t>популяризаторов</a:t>
            </a:r>
            <a:r>
              <a:rPr spc="5" dirty="0"/>
              <a:t> </a:t>
            </a:r>
            <a:r>
              <a:rPr spc="-5" dirty="0"/>
              <a:t>науки</a:t>
            </a:r>
          </a:p>
          <a:p>
            <a:pPr>
              <a:lnSpc>
                <a:spcPct val="100000"/>
              </a:lnSpc>
            </a:pPr>
            <a:endParaRPr sz="2350"/>
          </a:p>
          <a:p>
            <a:pPr marL="1397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Знать,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что</a:t>
            </a:r>
            <a:r>
              <a:rPr sz="2800" b="1" spc="-10" dirty="0">
                <a:latin typeface="Calibri"/>
                <a:cs typeface="Calibri"/>
              </a:rPr>
              <a:t> тебя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слышат</a:t>
            </a:r>
            <a:endParaRPr sz="2800">
              <a:latin typeface="Calibri"/>
              <a:cs typeface="Calibri"/>
            </a:endParaRPr>
          </a:p>
          <a:p>
            <a:pPr marL="13970" marR="292100">
              <a:lnSpc>
                <a:spcPct val="100000"/>
              </a:lnSpc>
              <a:spcBef>
                <a:spcPts val="65"/>
              </a:spcBef>
            </a:pPr>
            <a:r>
              <a:rPr spc="-5" dirty="0"/>
              <a:t>Прочитанные</a:t>
            </a:r>
            <a:r>
              <a:rPr spc="25" dirty="0"/>
              <a:t> </a:t>
            </a:r>
            <a:r>
              <a:rPr spc="-5" dirty="0"/>
              <a:t>статьи</a:t>
            </a:r>
            <a:r>
              <a:rPr spc="20" dirty="0"/>
              <a:t> </a:t>
            </a:r>
            <a:r>
              <a:rPr spc="-10" dirty="0"/>
              <a:t>можно</a:t>
            </a:r>
            <a:r>
              <a:rPr spc="5" dirty="0"/>
              <a:t> </a:t>
            </a:r>
            <a:r>
              <a:rPr spc="-5" dirty="0"/>
              <a:t>обсуждать</a:t>
            </a:r>
            <a:r>
              <a:rPr dirty="0"/>
              <a:t> </a:t>
            </a:r>
            <a:r>
              <a:rPr spc="-5" dirty="0"/>
              <a:t>со </a:t>
            </a:r>
            <a:r>
              <a:rPr dirty="0"/>
              <a:t> </a:t>
            </a:r>
            <a:r>
              <a:rPr spc="-5" dirty="0"/>
              <a:t>взрослыми, </a:t>
            </a:r>
            <a:r>
              <a:rPr spc="-10" dirty="0"/>
              <a:t>что</a:t>
            </a:r>
            <a:r>
              <a:rPr spc="30" dirty="0"/>
              <a:t> </a:t>
            </a:r>
            <a:r>
              <a:rPr spc="-10" dirty="0"/>
              <a:t>позволяет</a:t>
            </a:r>
            <a:r>
              <a:rPr spc="10" dirty="0"/>
              <a:t> </a:t>
            </a:r>
            <a:r>
              <a:rPr spc="-5" dirty="0"/>
              <a:t>ребенку</a:t>
            </a:r>
            <a:r>
              <a:rPr spc="15" dirty="0"/>
              <a:t> </a:t>
            </a:r>
            <a:r>
              <a:rPr spc="-5" dirty="0"/>
              <a:t>чувствовать </a:t>
            </a:r>
            <a:r>
              <a:rPr spc="-390" dirty="0"/>
              <a:t> </a:t>
            </a:r>
            <a:r>
              <a:rPr spc="-5" dirty="0"/>
              <a:t>значимость</a:t>
            </a:r>
            <a:r>
              <a:rPr spc="30" dirty="0"/>
              <a:t> </a:t>
            </a:r>
            <a:r>
              <a:rPr spc="-10" dirty="0"/>
              <a:t>собственного</a:t>
            </a:r>
            <a:r>
              <a:rPr spc="30" dirty="0"/>
              <a:t> </a:t>
            </a:r>
            <a:r>
              <a:rPr spc="-5" dirty="0"/>
              <a:t>мнения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/>
          </a:p>
          <a:p>
            <a:pPr marL="13335">
              <a:lnSpc>
                <a:spcPts val="3285"/>
              </a:lnSpc>
            </a:pPr>
            <a:r>
              <a:rPr sz="2800" b="1" spc="-15" dirty="0">
                <a:latin typeface="Calibri"/>
                <a:cs typeface="Calibri"/>
              </a:rPr>
              <a:t>Больше,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чем</a:t>
            </a:r>
            <a:r>
              <a:rPr sz="2800" b="1" spc="-10" dirty="0">
                <a:latin typeface="Calibri"/>
                <a:cs typeface="Calibri"/>
              </a:rPr>
              <a:t> «обязаловка»</a:t>
            </a:r>
            <a:endParaRPr sz="2800">
              <a:latin typeface="Calibri"/>
              <a:cs typeface="Calibri"/>
            </a:endParaRPr>
          </a:p>
          <a:p>
            <a:pPr marL="13335" marR="5080">
              <a:lnSpc>
                <a:spcPct val="90000"/>
              </a:lnSpc>
              <a:spcBef>
                <a:spcPts val="140"/>
              </a:spcBef>
            </a:pPr>
            <a:r>
              <a:rPr dirty="0"/>
              <a:t>В </a:t>
            </a:r>
            <a:r>
              <a:rPr spc="-10" dirty="0"/>
              <a:t>детских </a:t>
            </a:r>
            <a:r>
              <a:rPr spc="-5" dirty="0"/>
              <a:t>газетах </a:t>
            </a:r>
            <a:r>
              <a:rPr dirty="0"/>
              <a:t>и журналах </a:t>
            </a:r>
            <a:r>
              <a:rPr spc="-10" dirty="0"/>
              <a:t>подобраны </a:t>
            </a:r>
            <a:r>
              <a:rPr dirty="0"/>
              <a:t>для </a:t>
            </a:r>
            <a:r>
              <a:rPr spc="5" dirty="0"/>
              <a:t> </a:t>
            </a:r>
            <a:r>
              <a:rPr spc="-10" dirty="0"/>
              <a:t>каждого</a:t>
            </a:r>
            <a:r>
              <a:rPr spc="-30" dirty="0"/>
              <a:t> </a:t>
            </a:r>
            <a:r>
              <a:rPr spc="-5" dirty="0"/>
              <a:t>возраста</a:t>
            </a:r>
            <a:r>
              <a:rPr spc="15" dirty="0"/>
              <a:t> </a:t>
            </a:r>
            <a:r>
              <a:rPr spc="-10" dirty="0"/>
              <a:t>художественные</a:t>
            </a:r>
            <a:r>
              <a:rPr spc="-5" dirty="0"/>
              <a:t> произведения. </a:t>
            </a:r>
            <a:r>
              <a:rPr spc="-390" dirty="0"/>
              <a:t> </a:t>
            </a:r>
            <a:r>
              <a:rPr spc="-10" dirty="0"/>
              <a:t>Благодаря </a:t>
            </a:r>
            <a:r>
              <a:rPr spc="-5" dirty="0"/>
              <a:t>интересному материалу </a:t>
            </a:r>
            <a:r>
              <a:rPr dirty="0"/>
              <a:t>и </a:t>
            </a:r>
            <a:r>
              <a:rPr spc="-5" dirty="0"/>
              <a:t>красочному </a:t>
            </a:r>
            <a:r>
              <a:rPr dirty="0"/>
              <a:t> </a:t>
            </a:r>
            <a:r>
              <a:rPr spc="-5" dirty="0"/>
              <a:t>оформлению,</a:t>
            </a:r>
            <a:r>
              <a:rPr spc="5" dirty="0"/>
              <a:t> </a:t>
            </a:r>
            <a:r>
              <a:rPr dirty="0"/>
              <a:t>печатные</a:t>
            </a:r>
            <a:r>
              <a:rPr spc="5" dirty="0"/>
              <a:t> </a:t>
            </a:r>
            <a:r>
              <a:rPr spc="-10" dirty="0"/>
              <a:t>издания</a:t>
            </a:r>
            <a:r>
              <a:rPr spc="10" dirty="0"/>
              <a:t> </a:t>
            </a:r>
            <a:r>
              <a:rPr spc="-5" dirty="0"/>
              <a:t>нравятся</a:t>
            </a:r>
          </a:p>
          <a:p>
            <a:pPr marL="13335">
              <a:lnSpc>
                <a:spcPts val="1835"/>
              </a:lnSpc>
            </a:pPr>
            <a:r>
              <a:rPr spc="-10" dirty="0"/>
              <a:t>школьникам</a:t>
            </a:r>
            <a:r>
              <a:rPr dirty="0"/>
              <a:t> и</a:t>
            </a:r>
            <a:r>
              <a:rPr spc="-5" dirty="0"/>
              <a:t> </a:t>
            </a:r>
            <a:r>
              <a:rPr dirty="0"/>
              <a:t>не</a:t>
            </a:r>
            <a:r>
              <a:rPr spc="10" dirty="0"/>
              <a:t> </a:t>
            </a:r>
            <a:r>
              <a:rPr spc="-10" dirty="0"/>
              <a:t>воспринимаются</a:t>
            </a:r>
            <a:r>
              <a:rPr spc="15" dirty="0"/>
              <a:t> </a:t>
            </a:r>
            <a:r>
              <a:rPr spc="-5" dirty="0"/>
              <a:t>ими</a:t>
            </a:r>
            <a:r>
              <a:rPr spc="5" dirty="0"/>
              <a:t> </a:t>
            </a:r>
            <a:r>
              <a:rPr spc="-10" dirty="0"/>
              <a:t>как</a:t>
            </a:r>
          </a:p>
          <a:p>
            <a:pPr marL="13335">
              <a:lnSpc>
                <a:spcPts val="2050"/>
              </a:lnSpc>
            </a:pPr>
            <a:r>
              <a:rPr spc="-5" dirty="0"/>
              <a:t>«неприятная</a:t>
            </a:r>
            <a:r>
              <a:rPr spc="-25" dirty="0"/>
              <a:t> </a:t>
            </a:r>
            <a:r>
              <a:rPr spc="-5" dirty="0"/>
              <a:t>обязаловка»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5792" y="6236208"/>
            <a:ext cx="1959863" cy="3154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" y="303275"/>
            <a:ext cx="1685544" cy="228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9856" y="320732"/>
            <a:ext cx="728917" cy="105086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02452" y="752855"/>
            <a:ext cx="4980305" cy="5321935"/>
            <a:chOff x="5902452" y="752855"/>
            <a:chExt cx="4980305" cy="53219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9711" y="776187"/>
              <a:ext cx="2132677" cy="52361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2452" y="752855"/>
              <a:ext cx="3118104" cy="5321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19996</TotalTime>
  <Words>576</Words>
  <Application>Microsoft Office PowerPoint</Application>
  <PresentationFormat>Широкоэкранный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Зачем  подписка</vt:lpstr>
      <vt:lpstr>Для чего нужна  подписка детям?</vt:lpstr>
      <vt:lpstr>Детские печатные издания — это тактильные ощущения, яркие  иллюстрации, развивающие задания, загадки,  познавательные истории и статьи</vt:lpstr>
      <vt:lpstr>Зачем подписка дошкольникам?</vt:lpstr>
      <vt:lpstr>Через чтение малыши смогут проявить себя, найти друзей,  сформировать и развить творческие способности</vt:lpstr>
      <vt:lpstr>Для чего нужна подписка школьникам?</vt:lpstr>
      <vt:lpstr>Сократит время с гаджетами Учит концентрироваться на прочитанном</vt:lpstr>
      <vt:lpstr>Для чего нужна подписка тинейджерам?</vt:lpstr>
      <vt:lpstr>Понятный подросткам язык</vt:lpstr>
      <vt:lpstr>Для чего нужна подписка  старшим школьникам? Не ОГЕ единым: читай печатную прессу!</vt:lpstr>
      <vt:lpstr>Подписка – универсальный и  полезный подарок,  для которого не  нужен повод!</vt:lpstr>
      <vt:lpstr>Популярные печатные издания для дошкольников.  ТОР-10 изданий</vt:lpstr>
      <vt:lpstr>Популярные печатные издания для детей младшего школьного возраста. ТОР-10 изданий</vt:lpstr>
      <vt:lpstr>Популярные печатные издания для подростков.  ТОР-10 изданий</vt:lpstr>
      <vt:lpstr>Популярные печатные издания о животных и природе.  ТОР-10 изданий</vt:lpstr>
      <vt:lpstr>Как оформить подписку на детские издания?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Шпонкина Юлия Сергеевна</dc:creator>
  <cp:lastModifiedBy>Рощина Юлия Геннадьевна</cp:lastModifiedBy>
  <cp:revision>35</cp:revision>
  <dcterms:created xsi:type="dcterms:W3CDTF">2022-05-27T10:12:16Z</dcterms:created>
  <dcterms:modified xsi:type="dcterms:W3CDTF">2022-08-15T08:34:16Z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2022-05-27T00:00:00Z</vt:filetime>
  </property>
</Properties>
</file>